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9" r:id="rId2"/>
    <p:sldId id="256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597C00-E633-49A4-A411-6D93047A2B66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0A23C6-F485-4880-BD73-9EC988DF0B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040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A23C6-F485-4880-BD73-9EC988DF0B8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186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0FCAA9-4272-4786-A980-7CDA74865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38E5CF-4E99-4E6E-AEAE-895A9B7B78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CC800A-01B1-4C4B-95B3-9962B74A2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17B42C-2A1E-4DB7-B8F6-AF490E542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161A2B-C92F-48B3-BB57-DFD6C63EB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039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15A5A6-B1BF-41A0-B0FB-209FBD9F0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15B0069-DBA2-4002-BC16-3D908AF973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559F19-A4AC-4E46-ACAD-D2412734E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AD0677-4225-4D0C-AA6C-1C0A23665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37D5F6-643A-41C0-ABF9-766835D01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243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3AD3C8A-CDCE-4AC9-81B4-1764881516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E80A8F8-714B-4817-BDC7-CF192230B0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FA5226-7F46-44D4-A747-713B476FB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7204D6-25E4-4EB7-B437-7B0E75489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608721-FA34-409E-90BC-D5C4F9FD0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304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595956-86AF-4CAC-BAE2-A0E4DFC04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219ABC-386F-486F-ACA5-EEF1BA82B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41B724-9C65-4ED0-BF6B-2527EE066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1B9513-CD65-44D2-A1A6-BB12A091D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ED2E05-CE3D-456D-B19D-B4A4A3941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9613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B7F079-FC97-4906-B39F-C945A65DD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8D05FA-F310-444A-AD1C-540FEE02D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237A7D-48F2-4A8C-89C0-5C5A454D1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EB6484-88B1-4A87-9726-47407C69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855815-1ED9-46E4-854B-54F85CDD6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818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3C2054-C4D1-4B9B-821A-3B77E2BF0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A3D6CE-A666-43A9-8F08-F7DCE95672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FE8E54-0B25-45FF-B764-987CEEBD94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87C17B-79E0-4014-8212-02E190864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42F4FAD-089B-44F2-97F5-49D7F2AD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ECF752-5B98-4DD0-B348-A1FF0E8AB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1625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5DDE6C-B721-46B3-8264-778F2F326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4CDEE5-89B8-4AFA-B3C3-90051F532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697C93-F19A-4BDF-93F2-8F74A9777C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DF119F5-0AE0-4607-BE89-D6A43A34D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E20FA67-49BA-48D6-9D79-0D50357A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C493CCD-9F31-498D-B220-14C37449F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829F203-6EC4-493A-BB14-2A38BF8E8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373E876-F93D-41ED-B16B-44CA6C01B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077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FF98A4-C8E5-4260-AA9B-3A347E7F0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7F945F1-9B23-4B2F-8D35-06E5A6D72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47AC6D-9B3B-476D-A5F8-73913B7B3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D2BDF2E-99B2-4669-8149-33DF6F932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E0225C5-36B7-4F2E-A136-5AD32C68A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BDD7F7B-4EF9-4895-A3A8-DF7AA36A2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FA663E-0F8F-4132-88CE-C873426ED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2576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DFA785-CB04-46F0-AFE2-977C9F309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FB0C97-FC5A-4B7B-A13C-A5CF84313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6FC9551-CE86-4704-B26A-FBBF4C363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E23D07-EC09-4221-9647-FE24853FA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31813C-F29F-4D15-9BD9-E64174D80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6A47D6-63C2-4396-9198-3E4651215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689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546E43-6EA8-46B6-BB45-5D5EABA85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5B36423-8CFA-46A0-8F16-0814269DAF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DC7C96-FF04-4B1D-AC2B-D4E1C4BBE3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F9AA69-AED1-4AC7-8E77-C317A5BF7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D8566B0-D404-44A8-94BD-2C83A8672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99D029-61E6-47F3-B7CA-3D801BF73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696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B4437AC-F99A-4A45-B2B6-7D944205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0B4C17-9736-4A7E-B8F0-0063228DA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229E6D-30F0-4286-92E3-4B977051AC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EB88D-92F7-45D9-919F-B4A00FA68FDC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818D2B-999F-444E-83CF-68995D60A9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CDB5FD-AFFD-4BE5-9735-DB779E07EE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02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26" Type="http://schemas.openxmlformats.org/officeDocument/2006/relationships/image" Target="../media/image26.png"/><Relationship Id="rId3" Type="http://schemas.openxmlformats.org/officeDocument/2006/relationships/image" Target="../media/image3.jpeg"/><Relationship Id="rId21" Type="http://schemas.openxmlformats.org/officeDocument/2006/relationships/image" Target="../media/image21.png"/><Relationship Id="rId34" Type="http://schemas.openxmlformats.org/officeDocument/2006/relationships/image" Target="../media/image34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5" Type="http://schemas.openxmlformats.org/officeDocument/2006/relationships/image" Target="../media/image25.png"/><Relationship Id="rId33" Type="http://schemas.openxmlformats.org/officeDocument/2006/relationships/image" Target="../media/image33.png"/><Relationship Id="rId38" Type="http://schemas.openxmlformats.org/officeDocument/2006/relationships/image" Target="../media/image38.png"/><Relationship Id="rId2" Type="http://schemas.openxmlformats.org/officeDocument/2006/relationships/image" Target="../media/image1.jp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29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24" Type="http://schemas.openxmlformats.org/officeDocument/2006/relationships/image" Target="../media/image24.png"/><Relationship Id="rId32" Type="http://schemas.openxmlformats.org/officeDocument/2006/relationships/image" Target="../media/image32.png"/><Relationship Id="rId37" Type="http://schemas.openxmlformats.org/officeDocument/2006/relationships/image" Target="../media/image37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28" Type="http://schemas.openxmlformats.org/officeDocument/2006/relationships/image" Target="../media/image28.png"/><Relationship Id="rId36" Type="http://schemas.openxmlformats.org/officeDocument/2006/relationships/image" Target="../media/image36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31" Type="http://schemas.openxmlformats.org/officeDocument/2006/relationships/image" Target="../media/image31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Relationship Id="rId27" Type="http://schemas.openxmlformats.org/officeDocument/2006/relationships/image" Target="../media/image27.png"/><Relationship Id="rId30" Type="http://schemas.openxmlformats.org/officeDocument/2006/relationships/image" Target="../media/image30.png"/><Relationship Id="rId35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7D2902-8A91-4DD7-AD7A-2CBC40DA48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330CA1-7D28-4395-95E7-B11C2F9EC6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429ED3E-F5FC-4B5C-AE58-3E36E0A70B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90" y="-125274"/>
            <a:ext cx="10307782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573A3DD-E321-4379-98D5-F28B3014BDED}"/>
              </a:ext>
            </a:extLst>
          </p:cNvPr>
          <p:cNvSpPr txBox="1"/>
          <p:nvPr/>
        </p:nvSpPr>
        <p:spPr>
          <a:xfrm>
            <a:off x="1168925" y="845622"/>
            <a:ext cx="120663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[1] </a:t>
            </a:r>
            <a:r>
              <a:rPr lang="zh-CN" altLang="en-US" dirty="0"/>
              <a:t>出版社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E82761F-A795-4284-90B9-2438C5E319CC}"/>
              </a:ext>
            </a:extLst>
          </p:cNvPr>
          <p:cNvSpPr txBox="1"/>
          <p:nvPr/>
        </p:nvSpPr>
        <p:spPr>
          <a:xfrm>
            <a:off x="933145" y="1508661"/>
            <a:ext cx="1678190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[2] </a:t>
            </a:r>
            <a:r>
              <a:rPr lang="zh-CN" altLang="en-US" dirty="0"/>
              <a:t>独立撰稿人</a:t>
            </a:r>
            <a:r>
              <a:rPr lang="en-US" altLang="zh-CN" dirty="0"/>
              <a:t>/</a:t>
            </a:r>
            <a:r>
              <a:rPr lang="zh-CN" altLang="en-US" dirty="0"/>
              <a:t>写手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588C16E-A4D4-4604-8583-0A6F90D3A87E}"/>
              </a:ext>
            </a:extLst>
          </p:cNvPr>
          <p:cNvSpPr txBox="1"/>
          <p:nvPr/>
        </p:nvSpPr>
        <p:spPr>
          <a:xfrm>
            <a:off x="1303604" y="2471930"/>
            <a:ext cx="1739167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[3] </a:t>
            </a:r>
            <a:r>
              <a:rPr lang="zh-CN" altLang="en-US" dirty="0"/>
              <a:t>其他阅读类</a:t>
            </a:r>
            <a:r>
              <a:rPr lang="en-US" altLang="zh-CN" dirty="0"/>
              <a:t>APP</a:t>
            </a:r>
            <a:r>
              <a:rPr lang="zh-CN" altLang="en-US" dirty="0"/>
              <a:t>竞争者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E9F2B13-5D8D-4BE3-87AF-B18287C055AB}"/>
              </a:ext>
            </a:extLst>
          </p:cNvPr>
          <p:cNvSpPr txBox="1"/>
          <p:nvPr/>
        </p:nvSpPr>
        <p:spPr>
          <a:xfrm>
            <a:off x="1134769" y="3497745"/>
            <a:ext cx="1739167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[4] </a:t>
            </a:r>
            <a:r>
              <a:rPr lang="zh-CN" altLang="en-US" dirty="0"/>
              <a:t>期刊杂志社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2AC80ED-C839-4159-8881-C69F0D2D3B0B}"/>
              </a:ext>
            </a:extLst>
          </p:cNvPr>
          <p:cNvSpPr txBox="1"/>
          <p:nvPr/>
        </p:nvSpPr>
        <p:spPr>
          <a:xfrm>
            <a:off x="2781884" y="556719"/>
            <a:ext cx="2111653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[5] </a:t>
            </a:r>
            <a:r>
              <a:rPr lang="zh-CN" altLang="en-US" dirty="0"/>
              <a:t>社区构建和管理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E5FA9C6-43F5-49B3-AC4D-E58239C4A881}"/>
              </a:ext>
            </a:extLst>
          </p:cNvPr>
          <p:cNvSpPr txBox="1"/>
          <p:nvPr/>
        </p:nvSpPr>
        <p:spPr>
          <a:xfrm>
            <a:off x="3024098" y="942715"/>
            <a:ext cx="2111653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[6] </a:t>
            </a:r>
            <a:r>
              <a:rPr lang="zh-CN" altLang="en-US" dirty="0"/>
              <a:t>软件的开发维护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F1A5BB9-780F-4081-ABC8-47FB3827C0CC}"/>
              </a:ext>
            </a:extLst>
          </p:cNvPr>
          <p:cNvSpPr txBox="1"/>
          <p:nvPr/>
        </p:nvSpPr>
        <p:spPr>
          <a:xfrm>
            <a:off x="2854264" y="1607757"/>
            <a:ext cx="2608291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[7] </a:t>
            </a:r>
            <a:r>
              <a:rPr lang="zh-CN" altLang="en-US" dirty="0"/>
              <a:t>支持原创作品的投稿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F9B742-CC72-447E-B857-1900410CC21B}"/>
              </a:ext>
            </a:extLst>
          </p:cNvPr>
          <p:cNvSpPr txBox="1"/>
          <p:nvPr/>
        </p:nvSpPr>
        <p:spPr>
          <a:xfrm>
            <a:off x="3132413" y="2026768"/>
            <a:ext cx="1874079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[8] </a:t>
            </a:r>
            <a:r>
              <a:rPr lang="zh-CN" altLang="en-US" dirty="0"/>
              <a:t>书籍资源获取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5199F46-19C6-4AE5-A158-38429E33DD39}"/>
              </a:ext>
            </a:extLst>
          </p:cNvPr>
          <p:cNvSpPr txBox="1"/>
          <p:nvPr/>
        </p:nvSpPr>
        <p:spPr>
          <a:xfrm>
            <a:off x="3100452" y="2871957"/>
            <a:ext cx="1874079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[9] </a:t>
            </a:r>
            <a:r>
              <a:rPr lang="zh-CN" altLang="en-US" dirty="0"/>
              <a:t>丰富的图书资源及独立作品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DB7A5DB-9D7E-46BA-8C4E-88EB1DF75B40}"/>
              </a:ext>
            </a:extLst>
          </p:cNvPr>
          <p:cNvSpPr txBox="1"/>
          <p:nvPr/>
        </p:nvSpPr>
        <p:spPr>
          <a:xfrm>
            <a:off x="3161010" y="3747732"/>
            <a:ext cx="1707379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[10] </a:t>
            </a:r>
            <a:r>
              <a:rPr lang="zh-CN" altLang="en-US" dirty="0"/>
              <a:t>专业研运团队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B861633-A49B-4248-916C-551B640A5475}"/>
              </a:ext>
            </a:extLst>
          </p:cNvPr>
          <p:cNvSpPr txBox="1"/>
          <p:nvPr/>
        </p:nvSpPr>
        <p:spPr>
          <a:xfrm>
            <a:off x="5161628" y="554641"/>
            <a:ext cx="1874079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[11] </a:t>
            </a:r>
            <a:r>
              <a:rPr lang="zh-CN" altLang="en-US" dirty="0"/>
              <a:t>打造阅读需求的闭环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1595E5E-BD25-4517-AEFC-A5E275A29B50}"/>
              </a:ext>
            </a:extLst>
          </p:cNvPr>
          <p:cNvSpPr txBox="1"/>
          <p:nvPr/>
        </p:nvSpPr>
        <p:spPr>
          <a:xfrm>
            <a:off x="5623399" y="1255586"/>
            <a:ext cx="1586533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[12] </a:t>
            </a:r>
            <a:r>
              <a:rPr lang="zh-CN" altLang="en-US" dirty="0"/>
              <a:t>良好社群生态的规范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CF7DD98-CCDA-47FC-9CA6-0F05AD9248BF}"/>
              </a:ext>
            </a:extLst>
          </p:cNvPr>
          <p:cNvSpPr txBox="1"/>
          <p:nvPr/>
        </p:nvSpPr>
        <p:spPr>
          <a:xfrm>
            <a:off x="5378710" y="3082739"/>
            <a:ext cx="1400881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[14] </a:t>
            </a:r>
            <a:r>
              <a:rPr lang="zh-CN" altLang="en-US" dirty="0"/>
              <a:t>人人都能创作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3E7ECCE-6B29-404D-96C2-D447DEA19998}"/>
              </a:ext>
            </a:extLst>
          </p:cNvPr>
          <p:cNvSpPr txBox="1"/>
          <p:nvPr/>
        </p:nvSpPr>
        <p:spPr>
          <a:xfrm>
            <a:off x="7599326" y="465670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[17] </a:t>
            </a:r>
            <a:r>
              <a:rPr lang="zh-CN" altLang="en-US" dirty="0"/>
              <a:t>自助服务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6409C4E-CFBF-4B10-BABF-53B0CAAA26D9}"/>
              </a:ext>
            </a:extLst>
          </p:cNvPr>
          <p:cNvSpPr txBox="1"/>
          <p:nvPr/>
        </p:nvSpPr>
        <p:spPr>
          <a:xfrm>
            <a:off x="7152858" y="970122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[16] </a:t>
            </a:r>
            <a:r>
              <a:rPr lang="zh-CN" altLang="en-US" dirty="0"/>
              <a:t>推荐系统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A07985C1-4FAD-430F-AC57-517BCFDE848C}"/>
              </a:ext>
            </a:extLst>
          </p:cNvPr>
          <p:cNvSpPr txBox="1"/>
          <p:nvPr/>
        </p:nvSpPr>
        <p:spPr>
          <a:xfrm>
            <a:off x="7515740" y="1619646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[18] </a:t>
            </a:r>
            <a:r>
              <a:rPr lang="zh-CN" altLang="en-US" dirty="0"/>
              <a:t>交流社区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C7C4546-A0FE-479E-9F02-A25ACD64FD6F}"/>
              </a:ext>
            </a:extLst>
          </p:cNvPr>
          <p:cNvSpPr txBox="1"/>
          <p:nvPr/>
        </p:nvSpPr>
        <p:spPr>
          <a:xfrm>
            <a:off x="7454112" y="2072396"/>
            <a:ext cx="1586533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[19] </a:t>
            </a:r>
            <a:r>
              <a:rPr lang="zh-CN" altLang="en-US" dirty="0"/>
              <a:t>创作激励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FEB7241-B339-469D-B1DC-9DA28CF438F5}"/>
              </a:ext>
            </a:extLst>
          </p:cNvPr>
          <p:cNvSpPr txBox="1"/>
          <p:nvPr/>
        </p:nvSpPr>
        <p:spPr>
          <a:xfrm>
            <a:off x="7278694" y="2918130"/>
            <a:ext cx="1819212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[20] </a:t>
            </a:r>
            <a:r>
              <a:rPr lang="zh-CN" altLang="en-US" dirty="0"/>
              <a:t>出版商认证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50DA758-63BF-480F-A5C8-E556107DB4EF}"/>
              </a:ext>
            </a:extLst>
          </p:cNvPr>
          <p:cNvSpPr txBox="1"/>
          <p:nvPr/>
        </p:nvSpPr>
        <p:spPr>
          <a:xfrm>
            <a:off x="7482926" y="3532699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[21] </a:t>
            </a:r>
            <a:r>
              <a:rPr lang="zh-CN" altLang="en-US" dirty="0"/>
              <a:t>自身品牌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6F055C3E-E460-4EC3-B530-789A04E3C3CD}"/>
              </a:ext>
            </a:extLst>
          </p:cNvPr>
          <p:cNvSpPr txBox="1"/>
          <p:nvPr/>
        </p:nvSpPr>
        <p:spPr>
          <a:xfrm>
            <a:off x="7278694" y="4035263"/>
            <a:ext cx="1542180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[22] </a:t>
            </a:r>
            <a:r>
              <a:rPr lang="zh-CN" altLang="en-US" dirty="0"/>
              <a:t>社交平台推广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3EC016A1-4D5E-4FFF-9AE9-C6270ABF1848}"/>
              </a:ext>
            </a:extLst>
          </p:cNvPr>
          <p:cNvSpPr txBox="1"/>
          <p:nvPr/>
        </p:nvSpPr>
        <p:spPr>
          <a:xfrm>
            <a:off x="9416766" y="796266"/>
            <a:ext cx="1542180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[23] </a:t>
            </a:r>
            <a:r>
              <a:rPr lang="zh-CN" altLang="en-US" dirty="0"/>
              <a:t>喜欢阅读的人群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068C5B53-6AC1-44CA-A7FF-CF71AA26DE9D}"/>
              </a:ext>
            </a:extLst>
          </p:cNvPr>
          <p:cNvSpPr txBox="1"/>
          <p:nvPr/>
        </p:nvSpPr>
        <p:spPr>
          <a:xfrm>
            <a:off x="9457909" y="2067744"/>
            <a:ext cx="1663237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[24] </a:t>
            </a:r>
            <a:r>
              <a:rPr lang="zh-CN" altLang="en-US" dirty="0"/>
              <a:t>乐于社交和分享的人群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DBE0F8E-28D9-40B9-BA41-6487276394C3}"/>
              </a:ext>
            </a:extLst>
          </p:cNvPr>
          <p:cNvSpPr txBox="1"/>
          <p:nvPr/>
        </p:nvSpPr>
        <p:spPr>
          <a:xfrm>
            <a:off x="9382613" y="3186797"/>
            <a:ext cx="1542180" cy="9233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[25] </a:t>
            </a:r>
            <a:r>
              <a:rPr lang="zh-CN" altLang="en-US" dirty="0"/>
              <a:t>能进行作品产出的内容创作者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A575A546-718E-48BE-979E-FF05AFD7C31B}"/>
              </a:ext>
            </a:extLst>
          </p:cNvPr>
          <p:cNvSpPr txBox="1"/>
          <p:nvPr/>
        </p:nvSpPr>
        <p:spPr>
          <a:xfrm>
            <a:off x="1015134" y="5208936"/>
            <a:ext cx="1561708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[26] </a:t>
            </a:r>
            <a:r>
              <a:rPr lang="zh-CN" altLang="en-US" dirty="0"/>
              <a:t>书籍版权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D72DB80D-6CCF-41C5-BDE5-405E1D8265CC}"/>
              </a:ext>
            </a:extLst>
          </p:cNvPr>
          <p:cNvSpPr txBox="1"/>
          <p:nvPr/>
        </p:nvSpPr>
        <p:spPr>
          <a:xfrm>
            <a:off x="1025923" y="5822893"/>
            <a:ext cx="1561708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[27] </a:t>
            </a:r>
            <a:r>
              <a:rPr lang="zh-CN" altLang="en-US" dirty="0"/>
              <a:t>平台运维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394B2508-CB0C-4C5F-B742-D3E77AAB0B25}"/>
              </a:ext>
            </a:extLst>
          </p:cNvPr>
          <p:cNvSpPr txBox="1"/>
          <p:nvPr/>
        </p:nvSpPr>
        <p:spPr>
          <a:xfrm>
            <a:off x="2471612" y="6193377"/>
            <a:ext cx="1561708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[28] </a:t>
            </a:r>
            <a:r>
              <a:rPr lang="zh-CN" altLang="en-US" dirty="0"/>
              <a:t>营销推广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2C549661-ACCE-4497-B417-EA1986540D1B}"/>
              </a:ext>
            </a:extLst>
          </p:cNvPr>
          <p:cNvSpPr txBox="1"/>
          <p:nvPr/>
        </p:nvSpPr>
        <p:spPr>
          <a:xfrm>
            <a:off x="2677235" y="4824256"/>
            <a:ext cx="1815177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[29] </a:t>
            </a:r>
            <a:r>
              <a:rPr lang="zh-CN" altLang="en-US" dirty="0"/>
              <a:t>作者签约费及收入分成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90F517A3-A56E-4ED2-9391-60F87A17D166}"/>
              </a:ext>
            </a:extLst>
          </p:cNvPr>
          <p:cNvSpPr txBox="1"/>
          <p:nvPr/>
        </p:nvSpPr>
        <p:spPr>
          <a:xfrm>
            <a:off x="4034456" y="5562175"/>
            <a:ext cx="2033361" cy="9233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[30] </a:t>
            </a:r>
            <a:r>
              <a:rPr lang="zh-CN" altLang="en-US" dirty="0"/>
              <a:t>软件开发迭代（员工工资和其他可能的费用）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FF09CE2D-FA07-40E4-B68F-C450105A887B}"/>
              </a:ext>
            </a:extLst>
          </p:cNvPr>
          <p:cNvSpPr txBox="1"/>
          <p:nvPr/>
        </p:nvSpPr>
        <p:spPr>
          <a:xfrm>
            <a:off x="6353380" y="5348261"/>
            <a:ext cx="1436114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[31] </a:t>
            </a:r>
            <a:r>
              <a:rPr lang="zh-CN" altLang="en-US" dirty="0"/>
              <a:t>会员费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36D92797-8B92-4DD4-B512-944DFE453DD3}"/>
              </a:ext>
            </a:extLst>
          </p:cNvPr>
          <p:cNvSpPr txBox="1"/>
          <p:nvPr/>
        </p:nvSpPr>
        <p:spPr>
          <a:xfrm>
            <a:off x="8083578" y="5005939"/>
            <a:ext cx="1436114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[32] </a:t>
            </a:r>
            <a:r>
              <a:rPr lang="zh-CN" altLang="en-US" dirty="0"/>
              <a:t>广告费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3DBD580-4C83-4A4C-B0B7-F385ABB006AB}"/>
              </a:ext>
            </a:extLst>
          </p:cNvPr>
          <p:cNvSpPr txBox="1"/>
          <p:nvPr/>
        </p:nvSpPr>
        <p:spPr>
          <a:xfrm>
            <a:off x="6855636" y="5936786"/>
            <a:ext cx="1436114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[33] </a:t>
            </a:r>
            <a:r>
              <a:rPr lang="zh-CN" altLang="en-US" dirty="0"/>
              <a:t>全本租用或购买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CCAA1790-429C-44B9-B312-055D0ED45FCA}"/>
              </a:ext>
            </a:extLst>
          </p:cNvPr>
          <p:cNvSpPr txBox="1"/>
          <p:nvPr/>
        </p:nvSpPr>
        <p:spPr>
          <a:xfrm>
            <a:off x="9307086" y="5582354"/>
            <a:ext cx="1693234" cy="9233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[34] </a:t>
            </a:r>
            <a:r>
              <a:rPr lang="zh-CN" altLang="en-US" dirty="0"/>
              <a:t>签约作者收入的一定比例抽成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E14A15-C72E-43D0-8C38-6CD8C1AEB59B}"/>
              </a:ext>
            </a:extLst>
          </p:cNvPr>
          <p:cNvSpPr txBox="1"/>
          <p:nvPr/>
        </p:nvSpPr>
        <p:spPr>
          <a:xfrm>
            <a:off x="5104327" y="2039131"/>
            <a:ext cx="1789208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[13] </a:t>
            </a:r>
            <a:r>
              <a:rPr lang="zh-CN" altLang="en-US" dirty="0"/>
              <a:t>不再孤单无聊的阅读体验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4DE73EE-F486-4E88-8007-36ED07E50284}"/>
              </a:ext>
            </a:extLst>
          </p:cNvPr>
          <p:cNvSpPr txBox="1"/>
          <p:nvPr/>
        </p:nvSpPr>
        <p:spPr>
          <a:xfrm>
            <a:off x="5197358" y="3931541"/>
            <a:ext cx="1707379" cy="9233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[15] </a:t>
            </a:r>
            <a:r>
              <a:rPr lang="zh-CN" altLang="en-US" dirty="0"/>
              <a:t>以书文会友，结识志同道合者</a:t>
            </a:r>
          </a:p>
        </p:txBody>
      </p:sp>
    </p:spTree>
    <p:extLst>
      <p:ext uri="{BB962C8B-B14F-4D97-AF65-F5344CB8AC3E}">
        <p14:creationId xmlns:p14="http://schemas.microsoft.com/office/powerpoint/2010/main" val="2081865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2E4EEEA-08EA-4F2E-9D16-83EE55AB7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878" y="-28897"/>
            <a:ext cx="8854121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8B21C11-1EFC-4845-8758-88F82A6E82D8}"/>
              </a:ext>
            </a:extLst>
          </p:cNvPr>
          <p:cNvSpPr/>
          <p:nvPr/>
        </p:nvSpPr>
        <p:spPr>
          <a:xfrm>
            <a:off x="4400091" y="89272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我爱读书，却又担心没有</a:t>
            </a:r>
            <a:endParaRPr lang="en-US" altLang="zh-CN" sz="1200" dirty="0"/>
          </a:p>
          <a:p>
            <a:pPr algn="ctr"/>
            <a:r>
              <a:rPr lang="zh-CN" altLang="en-US" sz="1200" dirty="0"/>
              <a:t>足够多的地方容纳实体书</a:t>
            </a:r>
            <a:endParaRPr lang="en-US" altLang="zh-CN" sz="1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19867A-8B9D-4C12-8C93-A91DD1AB0D1B}"/>
              </a:ext>
            </a:extLst>
          </p:cNvPr>
          <p:cNvSpPr/>
          <p:nvPr/>
        </p:nvSpPr>
        <p:spPr>
          <a:xfrm>
            <a:off x="2876090" y="111410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身边书友推荐了几本好书，</a:t>
            </a:r>
            <a:endParaRPr lang="en-US" altLang="zh-CN" sz="1200" dirty="0"/>
          </a:p>
          <a:p>
            <a:pPr algn="ctr"/>
            <a:r>
              <a:rPr lang="zh-CN" altLang="en-US" sz="1200" dirty="0"/>
              <a:t>这些书在只有在网络上一些读书平台有资源</a:t>
            </a:r>
            <a:endParaRPr lang="en-US" altLang="zh-CN" sz="12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369CBEF-47D5-4ADD-92F6-25137B10DE6A}"/>
              </a:ext>
            </a:extLst>
          </p:cNvPr>
          <p:cNvSpPr/>
          <p:nvPr/>
        </p:nvSpPr>
        <p:spPr>
          <a:xfrm>
            <a:off x="8828158" y="113198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我想要进行特定方向的自我提升，苦于没有整理完善的读书学习平台</a:t>
            </a:r>
            <a:endParaRPr lang="en-US" altLang="zh-CN" sz="12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51E415-F933-4E8C-8C65-8B82F4F60CDF}"/>
              </a:ext>
            </a:extLst>
          </p:cNvPr>
          <p:cNvSpPr/>
          <p:nvPr/>
        </p:nvSpPr>
        <p:spPr>
          <a:xfrm>
            <a:off x="5465603" y="76789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我希望买实体书时，想要一个可靠的电商平台背书</a:t>
            </a:r>
            <a:endParaRPr lang="en-US" altLang="zh-CN" sz="12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702CC4E-8905-4A99-9DF5-95E8BFE3FD3E}"/>
              </a:ext>
            </a:extLst>
          </p:cNvPr>
          <p:cNvSpPr/>
          <p:nvPr/>
        </p:nvSpPr>
        <p:spPr>
          <a:xfrm>
            <a:off x="7764939" y="9856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我想要一个推荐好书的渠道</a:t>
            </a:r>
            <a:endParaRPr lang="en-US" altLang="zh-CN" sz="12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9E47B2B-193C-43F7-B448-4E8DA409548F}"/>
              </a:ext>
            </a:extLst>
          </p:cNvPr>
          <p:cNvSpPr/>
          <p:nvPr/>
        </p:nvSpPr>
        <p:spPr>
          <a:xfrm>
            <a:off x="4431382" y="17927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平时工作之余在打游戏，家人劝我读些有趣的书籍</a:t>
            </a:r>
            <a:endParaRPr lang="en-US" altLang="zh-CN" sz="1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A5DF432-9938-4F84-8C09-55C3C8D0A913}"/>
              </a:ext>
            </a:extLst>
          </p:cNvPr>
          <p:cNvSpPr/>
          <p:nvPr/>
        </p:nvSpPr>
        <p:spPr>
          <a:xfrm>
            <a:off x="3542382" y="262190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上司告诉我这个岗位需要的知识，暗示我需要学习充电</a:t>
            </a:r>
            <a:endParaRPr lang="en-US" altLang="zh-CN" sz="12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631DBA7-A87F-45AD-AF7D-984A8BFA6AEA}"/>
              </a:ext>
            </a:extLst>
          </p:cNvPr>
          <p:cNvSpPr/>
          <p:nvPr/>
        </p:nvSpPr>
        <p:spPr>
          <a:xfrm>
            <a:off x="3271449" y="341869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孩子问我为什么懂得东西这么少，影响到了我自身的形象</a:t>
            </a:r>
            <a:endParaRPr lang="en-US" altLang="zh-CN" sz="12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4BED0AE-6CE4-451D-A3FB-2C7550355D08}"/>
              </a:ext>
            </a:extLst>
          </p:cNvPr>
          <p:cNvSpPr/>
          <p:nvPr/>
        </p:nvSpPr>
        <p:spPr>
          <a:xfrm>
            <a:off x="3365870" y="560309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这个平台能否长久地提供读书的平台？</a:t>
            </a:r>
            <a:endParaRPr lang="en-US" altLang="zh-CN" sz="12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CD73369-09C5-42E5-8112-C4D90FA5CFBE}"/>
              </a:ext>
            </a:extLst>
          </p:cNvPr>
          <p:cNvSpPr/>
          <p:nvPr/>
        </p:nvSpPr>
        <p:spPr>
          <a:xfrm>
            <a:off x="5610824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我能否在读书软件上找到想要的书？</a:t>
            </a:r>
            <a:endParaRPr lang="en-US" altLang="zh-CN" sz="12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CF31895-83BA-421E-8FBB-E367E4CC1605}"/>
              </a:ext>
            </a:extLst>
          </p:cNvPr>
          <p:cNvSpPr/>
          <p:nvPr/>
        </p:nvSpPr>
        <p:spPr>
          <a:xfrm>
            <a:off x="5457136" y="6179375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平台的福利是不是太少了？</a:t>
            </a:r>
            <a:endParaRPr lang="en-US" altLang="zh-CN" sz="12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79AB0E9-A958-4680-8AE0-7AD48E970DDF}"/>
              </a:ext>
            </a:extLst>
          </p:cNvPr>
          <p:cNvSpPr/>
          <p:nvPr/>
        </p:nvSpPr>
        <p:spPr>
          <a:xfrm>
            <a:off x="8141055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知识提升</a:t>
            </a:r>
            <a:endParaRPr lang="en-US" altLang="zh-CN" sz="12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E76CDEF-B450-41CC-B7C8-4486FBDFC64B}"/>
              </a:ext>
            </a:extLst>
          </p:cNvPr>
          <p:cNvSpPr/>
          <p:nvPr/>
        </p:nvSpPr>
        <p:spPr>
          <a:xfrm>
            <a:off x="10300070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促进家庭学习氛围</a:t>
            </a:r>
            <a:endParaRPr lang="en-US" altLang="zh-CN" sz="12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6CCF720-20D3-446E-B9E6-D5F053002ADD}"/>
              </a:ext>
            </a:extLst>
          </p:cNvPr>
          <p:cNvSpPr/>
          <p:nvPr/>
        </p:nvSpPr>
        <p:spPr>
          <a:xfrm>
            <a:off x="9265849" y="618775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升职加薪</a:t>
            </a:r>
            <a:endParaRPr lang="en-US" altLang="zh-CN" sz="12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7B64034-7704-485B-B86D-9B2D073F3DDF}"/>
              </a:ext>
            </a:extLst>
          </p:cNvPr>
          <p:cNvSpPr/>
          <p:nvPr/>
        </p:nvSpPr>
        <p:spPr>
          <a:xfrm>
            <a:off x="10354452" y="107766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这个读书平台的书籍种类非常丰富</a:t>
            </a:r>
            <a:endParaRPr lang="en-US" altLang="zh-CN" sz="12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DD1E20A-03CD-4E54-87B7-998120822489}"/>
              </a:ext>
            </a:extLst>
          </p:cNvPr>
          <p:cNvSpPr/>
          <p:nvPr/>
        </p:nvSpPr>
        <p:spPr>
          <a:xfrm>
            <a:off x="9060851" y="200788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APP</a:t>
            </a:r>
            <a:r>
              <a:rPr lang="zh-CN" altLang="en-US" sz="1200" dirty="0"/>
              <a:t>的设计非常优秀，每天都能得到好的书籍推荐</a:t>
            </a:r>
            <a:endParaRPr lang="en-US" altLang="zh-CN" sz="12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FBAC2FE-5C2F-4AC2-9CAC-F61661134F89}"/>
              </a:ext>
            </a:extLst>
          </p:cNvPr>
          <p:cNvSpPr/>
          <p:nvPr/>
        </p:nvSpPr>
        <p:spPr>
          <a:xfrm>
            <a:off x="9687384" y="307555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作为新出品的</a:t>
            </a:r>
            <a:r>
              <a:rPr lang="en-US" altLang="zh-CN" sz="1200" dirty="0"/>
              <a:t>APP</a:t>
            </a:r>
            <a:r>
              <a:rPr lang="zh-CN" altLang="en-US" sz="1200" dirty="0"/>
              <a:t>，有着非常好的福利</a:t>
            </a:r>
            <a:endParaRPr lang="en-US" altLang="zh-CN" sz="12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01F39CE-5A1D-4285-88AD-5639634145C8}"/>
              </a:ext>
            </a:extLst>
          </p:cNvPr>
          <p:cNvSpPr/>
          <p:nvPr/>
        </p:nvSpPr>
        <p:spPr>
          <a:xfrm>
            <a:off x="5962051" y="3654406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我要好好读书学习知识，为工作岗位的事情做准备</a:t>
            </a:r>
            <a:endParaRPr lang="en-US" altLang="zh-CN" sz="12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8659A1-E822-4804-8939-80349CC06B79}"/>
              </a:ext>
            </a:extLst>
          </p:cNvPr>
          <p:cNvSpPr/>
          <p:nvPr/>
        </p:nvSpPr>
        <p:spPr>
          <a:xfrm>
            <a:off x="8286010" y="390258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我要尽可能降低读书的成本</a:t>
            </a:r>
            <a:endParaRPr lang="en-US" altLang="zh-CN" sz="12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718ABDB-4FD4-4364-89DA-5F04FA1252E3}"/>
              </a:ext>
            </a:extLst>
          </p:cNvPr>
          <p:cNvSpPr/>
          <p:nvPr/>
        </p:nvSpPr>
        <p:spPr>
          <a:xfrm>
            <a:off x="5603116" y="4590401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我要培养孩子读书的兴趣</a:t>
            </a:r>
            <a:endParaRPr lang="en-US" altLang="zh-CN" sz="12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5FD6952-A7F7-44EB-85B3-90049D341222}"/>
              </a:ext>
            </a:extLst>
          </p:cNvPr>
          <p:cNvSpPr/>
          <p:nvPr/>
        </p:nvSpPr>
        <p:spPr>
          <a:xfrm>
            <a:off x="8030493" y="4630163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我要读到有趣的书籍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40968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2E4EEEA-08EA-4F2E-9D16-83EE55AB7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878" y="-28897"/>
            <a:ext cx="8854121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8B21C11-1EFC-4845-8758-88F82A6E82D8}"/>
              </a:ext>
            </a:extLst>
          </p:cNvPr>
          <p:cNvSpPr/>
          <p:nvPr/>
        </p:nvSpPr>
        <p:spPr>
          <a:xfrm>
            <a:off x="4400091" y="89272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这个平台能否保护我的个人隐私信息</a:t>
            </a:r>
            <a:endParaRPr lang="en-US" altLang="zh-CN" sz="1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19867A-8B9D-4C12-8C93-A91DD1AB0D1B}"/>
              </a:ext>
            </a:extLst>
          </p:cNvPr>
          <p:cNvSpPr/>
          <p:nvPr/>
        </p:nvSpPr>
        <p:spPr>
          <a:xfrm>
            <a:off x="2876090" y="111410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身边书友推荐了几本轻小说，我希望能在社区讨论中排雷</a:t>
            </a:r>
            <a:endParaRPr lang="en-US" altLang="zh-CN" sz="12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369CBEF-47D5-4ADD-92F6-25137B10DE6A}"/>
              </a:ext>
            </a:extLst>
          </p:cNvPr>
          <p:cNvSpPr/>
          <p:nvPr/>
        </p:nvSpPr>
        <p:spPr>
          <a:xfrm>
            <a:off x="8828158" y="113198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我希望能在讨论中，得到更多相关异世界轻小说的书籍推荐</a:t>
            </a:r>
            <a:endParaRPr lang="en-US" altLang="zh-CN" sz="12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51E415-F933-4E8C-8C65-8B82F4F60CDF}"/>
              </a:ext>
            </a:extLst>
          </p:cNvPr>
          <p:cNvSpPr/>
          <p:nvPr/>
        </p:nvSpPr>
        <p:spPr>
          <a:xfrm>
            <a:off x="5465603" y="76789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我希望能认识更多的朋友</a:t>
            </a:r>
            <a:endParaRPr lang="en-US" altLang="zh-CN" sz="12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702CC4E-8905-4A99-9DF5-95E8BFE3FD3E}"/>
              </a:ext>
            </a:extLst>
          </p:cNvPr>
          <p:cNvSpPr/>
          <p:nvPr/>
        </p:nvSpPr>
        <p:spPr>
          <a:xfrm>
            <a:off x="7764939" y="9856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我想要在讨论中汲取营养</a:t>
            </a:r>
            <a:endParaRPr lang="en-US" altLang="zh-CN" sz="12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9E47B2B-193C-43F7-B448-4E8DA409548F}"/>
              </a:ext>
            </a:extLst>
          </p:cNvPr>
          <p:cNvSpPr/>
          <p:nvPr/>
        </p:nvSpPr>
        <p:spPr>
          <a:xfrm>
            <a:off x="4431382" y="17927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平时工作之余划水摸鱼，比起阅读还是看社区讨论比较有趣</a:t>
            </a:r>
            <a:endParaRPr lang="en-US" altLang="zh-CN" sz="1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A5DF432-9938-4F84-8C09-55C3C8D0A913}"/>
              </a:ext>
            </a:extLst>
          </p:cNvPr>
          <p:cNvSpPr/>
          <p:nvPr/>
        </p:nvSpPr>
        <p:spPr>
          <a:xfrm>
            <a:off x="3542382" y="262190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我看到了几个有意思的小说理论，希望社区有人能帮忙解答</a:t>
            </a:r>
            <a:endParaRPr lang="en-US" altLang="zh-CN" sz="12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4BED0AE-6CE4-451D-A3FB-2C7550355D08}"/>
              </a:ext>
            </a:extLst>
          </p:cNvPr>
          <p:cNvSpPr/>
          <p:nvPr/>
        </p:nvSpPr>
        <p:spPr>
          <a:xfrm>
            <a:off x="3365870" y="560309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这个平台本身对于社交并不重视</a:t>
            </a:r>
            <a:endParaRPr lang="en-US" altLang="zh-CN" sz="12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CD73369-09C5-42E5-8112-C4D90FA5CFBE}"/>
              </a:ext>
            </a:extLst>
          </p:cNvPr>
          <p:cNvSpPr/>
          <p:nvPr/>
        </p:nvSpPr>
        <p:spPr>
          <a:xfrm>
            <a:off x="5610824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用户的数量不足，没有讨论氛围</a:t>
            </a:r>
            <a:endParaRPr lang="en-US" altLang="zh-CN" sz="12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CF31895-83BA-421E-8FBB-E367E4CC1605}"/>
              </a:ext>
            </a:extLst>
          </p:cNvPr>
          <p:cNvSpPr/>
          <p:nvPr/>
        </p:nvSpPr>
        <p:spPr>
          <a:xfrm>
            <a:off x="5457136" y="6179375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平台的讨论水平不一定够</a:t>
            </a:r>
            <a:endParaRPr lang="en-US" altLang="zh-CN" sz="12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79AB0E9-A958-4680-8AE0-7AD48E970DDF}"/>
              </a:ext>
            </a:extLst>
          </p:cNvPr>
          <p:cNvSpPr/>
          <p:nvPr/>
        </p:nvSpPr>
        <p:spPr>
          <a:xfrm>
            <a:off x="8141055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扩大的社交圈</a:t>
            </a:r>
            <a:endParaRPr lang="en-US" altLang="zh-CN" sz="12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E76CDEF-B450-41CC-B7C8-4486FBDFC64B}"/>
              </a:ext>
            </a:extLst>
          </p:cNvPr>
          <p:cNvSpPr/>
          <p:nvPr/>
        </p:nvSpPr>
        <p:spPr>
          <a:xfrm>
            <a:off x="10300070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讨论的满足感</a:t>
            </a:r>
            <a:endParaRPr lang="en-US" altLang="zh-CN" sz="12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6CCF720-20D3-446E-B9E6-D5F053002ADD}"/>
              </a:ext>
            </a:extLst>
          </p:cNvPr>
          <p:cNvSpPr/>
          <p:nvPr/>
        </p:nvSpPr>
        <p:spPr>
          <a:xfrm>
            <a:off x="9265849" y="618775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价值观的碰撞</a:t>
            </a:r>
            <a:endParaRPr lang="en-US" altLang="zh-CN" sz="12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7B64034-7704-485B-B86D-9B2D073F3DDF}"/>
              </a:ext>
            </a:extLst>
          </p:cNvPr>
          <p:cNvSpPr/>
          <p:nvPr/>
        </p:nvSpPr>
        <p:spPr>
          <a:xfrm>
            <a:off x="10354452" y="107766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这个读书平台的社区建设非常完善</a:t>
            </a:r>
            <a:endParaRPr lang="en-US" altLang="zh-CN" sz="12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DD1E20A-03CD-4E54-87B7-998120822489}"/>
              </a:ext>
            </a:extLst>
          </p:cNvPr>
          <p:cNvSpPr/>
          <p:nvPr/>
        </p:nvSpPr>
        <p:spPr>
          <a:xfrm>
            <a:off x="9060851" y="200788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APP</a:t>
            </a:r>
            <a:r>
              <a:rPr lang="zh-CN" altLang="en-US" sz="1200" dirty="0"/>
              <a:t>对于社区很重视，时常会开展相关的讨论会</a:t>
            </a:r>
            <a:endParaRPr lang="en-US" altLang="zh-CN" sz="12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FBAC2FE-5C2F-4AC2-9CAC-F61661134F89}"/>
              </a:ext>
            </a:extLst>
          </p:cNvPr>
          <p:cNvSpPr/>
          <p:nvPr/>
        </p:nvSpPr>
        <p:spPr>
          <a:xfrm>
            <a:off x="9687384" y="307555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社区中有很多资深水平的阅读爱好者</a:t>
            </a:r>
            <a:endParaRPr lang="en-US" altLang="zh-CN" sz="12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01F39CE-5A1D-4285-88AD-5639634145C8}"/>
              </a:ext>
            </a:extLst>
          </p:cNvPr>
          <p:cNvSpPr/>
          <p:nvPr/>
        </p:nvSpPr>
        <p:spPr>
          <a:xfrm>
            <a:off x="5962051" y="3654406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我要好好读书学习知识，为工作岗位的事情做准备</a:t>
            </a:r>
            <a:endParaRPr lang="en-US" altLang="zh-CN" sz="12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8659A1-E822-4804-8939-80349CC06B79}"/>
              </a:ext>
            </a:extLst>
          </p:cNvPr>
          <p:cNvSpPr/>
          <p:nvPr/>
        </p:nvSpPr>
        <p:spPr>
          <a:xfrm>
            <a:off x="8286010" y="390258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我要尽可能降低读书的成本</a:t>
            </a:r>
            <a:endParaRPr lang="en-US" altLang="zh-CN" sz="12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718ABDB-4FD4-4364-89DA-5F04FA1252E3}"/>
              </a:ext>
            </a:extLst>
          </p:cNvPr>
          <p:cNvSpPr/>
          <p:nvPr/>
        </p:nvSpPr>
        <p:spPr>
          <a:xfrm>
            <a:off x="5696496" y="4414202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我要培养孩子读书的兴趣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4129270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2E4EEEA-08EA-4F2E-9D16-83EE55AB7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878" y="-28897"/>
            <a:ext cx="8854121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8B21C11-1EFC-4845-8758-88F82A6E82D8}"/>
              </a:ext>
            </a:extLst>
          </p:cNvPr>
          <p:cNvSpPr/>
          <p:nvPr/>
        </p:nvSpPr>
        <p:spPr>
          <a:xfrm>
            <a:off x="4400091" y="89272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这个新平台可以成为我的创作平台吗</a:t>
            </a:r>
            <a:endParaRPr lang="en-US" altLang="zh-CN" sz="1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19867A-8B9D-4C12-8C93-A91DD1AB0D1B}"/>
              </a:ext>
            </a:extLst>
          </p:cNvPr>
          <p:cNvSpPr/>
          <p:nvPr/>
        </p:nvSpPr>
        <p:spPr>
          <a:xfrm>
            <a:off x="2876090" y="111410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你应该多一些作品分享渠道</a:t>
            </a:r>
            <a:endParaRPr lang="en-US" altLang="zh-CN" sz="12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369CBEF-47D5-4ADD-92F6-25137B10DE6A}"/>
              </a:ext>
            </a:extLst>
          </p:cNvPr>
          <p:cNvSpPr/>
          <p:nvPr/>
        </p:nvSpPr>
        <p:spPr>
          <a:xfrm>
            <a:off x="8828158" y="113198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我想要多一个渠道来分享我的创作</a:t>
            </a:r>
            <a:endParaRPr lang="en-US" altLang="zh-CN" sz="12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51E415-F933-4E8C-8C65-8B82F4F60CDF}"/>
              </a:ext>
            </a:extLst>
          </p:cNvPr>
          <p:cNvSpPr/>
          <p:nvPr/>
        </p:nvSpPr>
        <p:spPr>
          <a:xfrm>
            <a:off x="5465603" y="76789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我希望和优秀的创作者交流写作经验</a:t>
            </a:r>
            <a:endParaRPr lang="en-US" altLang="zh-CN" sz="12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702CC4E-8905-4A99-9DF5-95E8BFE3FD3E}"/>
              </a:ext>
            </a:extLst>
          </p:cNvPr>
          <p:cNvSpPr/>
          <p:nvPr/>
        </p:nvSpPr>
        <p:spPr>
          <a:xfrm>
            <a:off x="7764939" y="9856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我想要收获更多的粉丝</a:t>
            </a:r>
            <a:endParaRPr lang="en-US" altLang="zh-CN" sz="12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9E47B2B-193C-43F7-B448-4E8DA409548F}"/>
              </a:ext>
            </a:extLst>
          </p:cNvPr>
          <p:cNvSpPr/>
          <p:nvPr/>
        </p:nvSpPr>
        <p:spPr>
          <a:xfrm>
            <a:off x="4431382" y="17927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你的写作方式太过于普通</a:t>
            </a:r>
            <a:endParaRPr lang="en-US" altLang="zh-CN" sz="1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A5DF432-9938-4F84-8C09-55C3C8D0A913}"/>
              </a:ext>
            </a:extLst>
          </p:cNvPr>
          <p:cNvSpPr/>
          <p:nvPr/>
        </p:nvSpPr>
        <p:spPr>
          <a:xfrm>
            <a:off x="3542382" y="262190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你可以考虑依靠写作养活自己</a:t>
            </a:r>
            <a:endParaRPr lang="en-US" altLang="zh-CN" sz="12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631DBA7-A87F-45AD-AF7D-984A8BFA6AEA}"/>
              </a:ext>
            </a:extLst>
          </p:cNvPr>
          <p:cNvSpPr/>
          <p:nvPr/>
        </p:nvSpPr>
        <p:spPr>
          <a:xfrm>
            <a:off x="3271449" y="341869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你身边缺乏相同写作话题的交流讨论者</a:t>
            </a:r>
            <a:endParaRPr lang="en-US" altLang="zh-CN" sz="12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4BED0AE-6CE4-451D-A3FB-2C7550355D08}"/>
              </a:ext>
            </a:extLst>
          </p:cNvPr>
          <p:cNvSpPr/>
          <p:nvPr/>
        </p:nvSpPr>
        <p:spPr>
          <a:xfrm>
            <a:off x="3365870" y="560309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平台新开设本身难以信任</a:t>
            </a:r>
            <a:endParaRPr lang="en-US" altLang="zh-CN" sz="12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CD73369-09C5-42E5-8112-C4D90FA5CFBE}"/>
              </a:ext>
            </a:extLst>
          </p:cNvPr>
          <p:cNvSpPr/>
          <p:nvPr/>
        </p:nvSpPr>
        <p:spPr>
          <a:xfrm>
            <a:off x="5610824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平台无法收获足够多的流量</a:t>
            </a:r>
            <a:endParaRPr lang="en-US" altLang="zh-CN" sz="12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CF31895-83BA-421E-8FBB-E367E4CC1605}"/>
              </a:ext>
            </a:extLst>
          </p:cNvPr>
          <p:cNvSpPr/>
          <p:nvPr/>
        </p:nvSpPr>
        <p:spPr>
          <a:xfrm>
            <a:off x="5457136" y="6179375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签约后可能会缺乏创作的灵感</a:t>
            </a:r>
            <a:endParaRPr lang="en-US" altLang="zh-CN" sz="12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79AB0E9-A958-4680-8AE0-7AD48E970DDF}"/>
              </a:ext>
            </a:extLst>
          </p:cNvPr>
          <p:cNvSpPr/>
          <p:nvPr/>
        </p:nvSpPr>
        <p:spPr>
          <a:xfrm>
            <a:off x="8141055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写作提升</a:t>
            </a:r>
            <a:endParaRPr lang="en-US" altLang="zh-CN" sz="12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E76CDEF-B450-41CC-B7C8-4486FBDFC64B}"/>
              </a:ext>
            </a:extLst>
          </p:cNvPr>
          <p:cNvSpPr/>
          <p:nvPr/>
        </p:nvSpPr>
        <p:spPr>
          <a:xfrm>
            <a:off x="10300070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丰厚的收入</a:t>
            </a:r>
            <a:endParaRPr lang="en-US" altLang="zh-CN" sz="12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6CCF720-20D3-446E-B9E6-D5F053002ADD}"/>
              </a:ext>
            </a:extLst>
          </p:cNvPr>
          <p:cNvSpPr/>
          <p:nvPr/>
        </p:nvSpPr>
        <p:spPr>
          <a:xfrm>
            <a:off x="9265849" y="618775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更多的关注度</a:t>
            </a:r>
            <a:endParaRPr lang="en-US" altLang="zh-CN" sz="12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7B64034-7704-485B-B86D-9B2D073F3DDF}"/>
              </a:ext>
            </a:extLst>
          </p:cNvPr>
          <p:cNvSpPr/>
          <p:nvPr/>
        </p:nvSpPr>
        <p:spPr>
          <a:xfrm>
            <a:off x="10354452" y="107766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读书平台本身女频作品的讨论热度不低，在这里创作能收获热度</a:t>
            </a:r>
            <a:endParaRPr lang="en-US" altLang="zh-CN" sz="12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DD1E20A-03CD-4E54-87B7-998120822489}"/>
              </a:ext>
            </a:extLst>
          </p:cNvPr>
          <p:cNvSpPr/>
          <p:nvPr/>
        </p:nvSpPr>
        <p:spPr>
          <a:xfrm>
            <a:off x="9060851" y="200788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APP</a:t>
            </a:r>
            <a:r>
              <a:rPr lang="zh-CN" altLang="en-US" sz="1200" dirty="0"/>
              <a:t>里有好的讨论环境，可以在这里切磋提升</a:t>
            </a:r>
            <a:endParaRPr lang="en-US" altLang="zh-CN" sz="12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FBAC2FE-5C2F-4AC2-9CAC-F61661134F89}"/>
              </a:ext>
            </a:extLst>
          </p:cNvPr>
          <p:cNvSpPr/>
          <p:nvPr/>
        </p:nvSpPr>
        <p:spPr>
          <a:xfrm>
            <a:off x="9687384" y="307555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签约新人写作的待遇非常诱人，可以养活自己</a:t>
            </a:r>
            <a:endParaRPr lang="en-US" altLang="zh-CN" sz="12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01F39CE-5A1D-4285-88AD-5639634145C8}"/>
              </a:ext>
            </a:extLst>
          </p:cNvPr>
          <p:cNvSpPr/>
          <p:nvPr/>
        </p:nvSpPr>
        <p:spPr>
          <a:xfrm>
            <a:off x="5962051" y="3654406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我要好好写作，通过这个手段谋生</a:t>
            </a:r>
            <a:endParaRPr lang="en-US" altLang="zh-CN" sz="12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8659A1-E822-4804-8939-80349CC06B79}"/>
              </a:ext>
            </a:extLst>
          </p:cNvPr>
          <p:cNvSpPr/>
          <p:nvPr/>
        </p:nvSpPr>
        <p:spPr>
          <a:xfrm>
            <a:off x="8286010" y="390258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我要更多的粉丝</a:t>
            </a:r>
            <a:endParaRPr lang="en-US" altLang="zh-CN" sz="12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718ABDB-4FD4-4364-89DA-5F04FA1252E3}"/>
              </a:ext>
            </a:extLst>
          </p:cNvPr>
          <p:cNvSpPr/>
          <p:nvPr/>
        </p:nvSpPr>
        <p:spPr>
          <a:xfrm>
            <a:off x="5603116" y="4590401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我要提升自身的水平</a:t>
            </a:r>
            <a:endParaRPr lang="en-US" altLang="zh-CN" sz="12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4D61649-5CCB-4E13-8F03-2AA855B539C7}"/>
              </a:ext>
            </a:extLst>
          </p:cNvPr>
          <p:cNvSpPr/>
          <p:nvPr/>
        </p:nvSpPr>
        <p:spPr>
          <a:xfrm>
            <a:off x="6645045" y="1196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我希望从写作中获得收入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9054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图片 73">
            <a:extLst>
              <a:ext uri="{FF2B5EF4-FFF2-40B4-BE49-F238E27FC236}">
                <a16:creationId xmlns:a16="http://schemas.microsoft.com/office/drawing/2014/main" id="{3E5055C8-1D1D-443D-B39C-3640A48470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208" y="-70756"/>
            <a:ext cx="10307782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3537888-A5CC-4930-9C91-4DD01764DF2F}"/>
              </a:ext>
            </a:extLst>
          </p:cNvPr>
          <p:cNvSpPr txBox="1"/>
          <p:nvPr/>
        </p:nvSpPr>
        <p:spPr>
          <a:xfrm>
            <a:off x="958731" y="2346799"/>
            <a:ext cx="1246001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写手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E1EE6E-4974-402F-9B4F-F29F06D2C2F1}"/>
              </a:ext>
            </a:extLst>
          </p:cNvPr>
          <p:cNvSpPr txBox="1"/>
          <p:nvPr/>
        </p:nvSpPr>
        <p:spPr>
          <a:xfrm>
            <a:off x="981051" y="3931409"/>
            <a:ext cx="1134822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期刊杂志社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4025207-9834-4149-AEE9-D6E0E80CB6DA}"/>
              </a:ext>
            </a:extLst>
          </p:cNvPr>
          <p:cNvSpPr txBox="1"/>
          <p:nvPr/>
        </p:nvSpPr>
        <p:spPr>
          <a:xfrm>
            <a:off x="2811868" y="30558"/>
            <a:ext cx="1009617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社区构建和管理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933581-F89F-47AB-AC1C-389869B17DCA}"/>
              </a:ext>
            </a:extLst>
          </p:cNvPr>
          <p:cNvSpPr txBox="1"/>
          <p:nvPr/>
        </p:nvSpPr>
        <p:spPr>
          <a:xfrm>
            <a:off x="4263067" y="36097"/>
            <a:ext cx="798582" cy="53776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软件开发维护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660115B-675F-4642-B216-E56132818164}"/>
              </a:ext>
            </a:extLst>
          </p:cNvPr>
          <p:cNvSpPr txBox="1"/>
          <p:nvPr/>
        </p:nvSpPr>
        <p:spPr>
          <a:xfrm>
            <a:off x="4303414" y="2872326"/>
            <a:ext cx="799925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原创作品投稿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4548804-823E-414A-A0A8-1F4BC4A74C80}"/>
              </a:ext>
            </a:extLst>
          </p:cNvPr>
          <p:cNvSpPr txBox="1"/>
          <p:nvPr/>
        </p:nvSpPr>
        <p:spPr>
          <a:xfrm>
            <a:off x="3097362" y="1700464"/>
            <a:ext cx="880031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书籍资源获取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4384E23-8D6C-4802-BB9E-749443AB3F5E}"/>
              </a:ext>
            </a:extLst>
          </p:cNvPr>
          <p:cNvSpPr txBox="1"/>
          <p:nvPr/>
        </p:nvSpPr>
        <p:spPr>
          <a:xfrm>
            <a:off x="2528804" y="3619184"/>
            <a:ext cx="1658121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图书</a:t>
            </a:r>
            <a:r>
              <a:rPr lang="en-US" altLang="zh-CN" sz="1400" dirty="0"/>
              <a:t>&amp;</a:t>
            </a:r>
            <a:r>
              <a:rPr lang="zh-CN" altLang="en-US" sz="1400" dirty="0"/>
              <a:t>独立作品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10C1674-FBF7-4EA2-97D2-4693224DA279}"/>
              </a:ext>
            </a:extLst>
          </p:cNvPr>
          <p:cNvSpPr txBox="1"/>
          <p:nvPr/>
        </p:nvSpPr>
        <p:spPr>
          <a:xfrm>
            <a:off x="3382900" y="3990156"/>
            <a:ext cx="551951" cy="738664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专业研运团队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F412227-2778-4A8D-BB0E-64C587DC0282}"/>
              </a:ext>
            </a:extLst>
          </p:cNvPr>
          <p:cNvSpPr txBox="1"/>
          <p:nvPr/>
        </p:nvSpPr>
        <p:spPr>
          <a:xfrm>
            <a:off x="6255684" y="861180"/>
            <a:ext cx="879620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阅读需求闭环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ED368E6-02DB-4AD2-9277-E66ECEA9C40E}"/>
              </a:ext>
            </a:extLst>
          </p:cNvPr>
          <p:cNvSpPr txBox="1"/>
          <p:nvPr/>
        </p:nvSpPr>
        <p:spPr>
          <a:xfrm>
            <a:off x="5240652" y="1656680"/>
            <a:ext cx="1099946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良好社群生态的规范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AE28E1B-64B8-45E6-A9D5-C6D9B1BD57FA}"/>
              </a:ext>
            </a:extLst>
          </p:cNvPr>
          <p:cNvSpPr txBox="1"/>
          <p:nvPr/>
        </p:nvSpPr>
        <p:spPr>
          <a:xfrm>
            <a:off x="8352280" y="1021111"/>
            <a:ext cx="936576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自助服务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36BF5E9-24A2-45B1-BE75-C9512F1ED187}"/>
              </a:ext>
            </a:extLst>
          </p:cNvPr>
          <p:cNvSpPr txBox="1"/>
          <p:nvPr/>
        </p:nvSpPr>
        <p:spPr>
          <a:xfrm>
            <a:off x="7148675" y="1181941"/>
            <a:ext cx="1008261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推荐系统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37A5F40-30DC-4011-B664-BA028EC7B42F}"/>
              </a:ext>
            </a:extLst>
          </p:cNvPr>
          <p:cNvSpPr txBox="1"/>
          <p:nvPr/>
        </p:nvSpPr>
        <p:spPr>
          <a:xfrm>
            <a:off x="8391215" y="2182230"/>
            <a:ext cx="1325447" cy="316923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交流社区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14A7EAB-6676-4043-AB1D-C272AB4557A4}"/>
              </a:ext>
            </a:extLst>
          </p:cNvPr>
          <p:cNvSpPr txBox="1"/>
          <p:nvPr/>
        </p:nvSpPr>
        <p:spPr>
          <a:xfrm>
            <a:off x="8427984" y="3315566"/>
            <a:ext cx="742280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出版商认证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5531D0C-2CC4-4FB8-8243-AB68812E6D72}"/>
              </a:ext>
            </a:extLst>
          </p:cNvPr>
          <p:cNvSpPr txBox="1"/>
          <p:nvPr/>
        </p:nvSpPr>
        <p:spPr>
          <a:xfrm>
            <a:off x="8340798" y="4423977"/>
            <a:ext cx="960161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自身品牌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DB95F5E-6733-4C81-B701-0B74F60504D3}"/>
              </a:ext>
            </a:extLst>
          </p:cNvPr>
          <p:cNvSpPr txBox="1"/>
          <p:nvPr/>
        </p:nvSpPr>
        <p:spPr>
          <a:xfrm>
            <a:off x="9949533" y="1297675"/>
            <a:ext cx="946855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喜欢阅读的人群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6FAD858-D067-4FED-9F4E-3DF68B7BED80}"/>
              </a:ext>
            </a:extLst>
          </p:cNvPr>
          <p:cNvSpPr txBox="1"/>
          <p:nvPr/>
        </p:nvSpPr>
        <p:spPr>
          <a:xfrm>
            <a:off x="9879179" y="2659275"/>
            <a:ext cx="1159291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乐于社交和分享的人群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F2F75C5-334C-4B16-A48E-986C3007BDA9}"/>
              </a:ext>
            </a:extLst>
          </p:cNvPr>
          <p:cNvSpPr txBox="1"/>
          <p:nvPr/>
        </p:nvSpPr>
        <p:spPr>
          <a:xfrm>
            <a:off x="9785956" y="4103946"/>
            <a:ext cx="1159291" cy="30988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内容创作者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AA8B7BB-DF18-4B89-84DB-6084EAD01DCF}"/>
              </a:ext>
            </a:extLst>
          </p:cNvPr>
          <p:cNvSpPr txBox="1"/>
          <p:nvPr/>
        </p:nvSpPr>
        <p:spPr>
          <a:xfrm>
            <a:off x="2769406" y="5626097"/>
            <a:ext cx="380285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版权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5D94DCA-23DE-486B-BFBA-933459C0E82E}"/>
              </a:ext>
            </a:extLst>
          </p:cNvPr>
          <p:cNvSpPr txBox="1"/>
          <p:nvPr/>
        </p:nvSpPr>
        <p:spPr>
          <a:xfrm>
            <a:off x="1644650" y="6247213"/>
            <a:ext cx="551590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营销推广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8750266-B4A0-4C66-8DA2-40A26EBAF3EB}"/>
              </a:ext>
            </a:extLst>
          </p:cNvPr>
          <p:cNvSpPr txBox="1"/>
          <p:nvPr/>
        </p:nvSpPr>
        <p:spPr>
          <a:xfrm>
            <a:off x="2937491" y="4816476"/>
            <a:ext cx="921306" cy="738664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作者签约费及收入分成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E96AB48-1126-4730-97B0-8EF8BAB904BE}"/>
              </a:ext>
            </a:extLst>
          </p:cNvPr>
          <p:cNvSpPr txBox="1"/>
          <p:nvPr/>
        </p:nvSpPr>
        <p:spPr>
          <a:xfrm>
            <a:off x="5015245" y="5794238"/>
            <a:ext cx="1099954" cy="95410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软件开发迭代（员工工资和其他可能的费用）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3154014-F967-4F48-8F46-F93076D0E6E6}"/>
              </a:ext>
            </a:extLst>
          </p:cNvPr>
          <p:cNvSpPr txBox="1"/>
          <p:nvPr/>
        </p:nvSpPr>
        <p:spPr>
          <a:xfrm>
            <a:off x="7372191" y="5842340"/>
            <a:ext cx="656305" cy="738664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租用</a:t>
            </a:r>
            <a:r>
              <a:rPr lang="en-US" altLang="zh-CN" sz="1400" dirty="0"/>
              <a:t>&amp;</a:t>
            </a:r>
            <a:r>
              <a:rPr lang="zh-CN" altLang="en-US" sz="1400" dirty="0"/>
              <a:t>购买费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A840184-F44C-4FD3-BA53-738C0E838688}"/>
              </a:ext>
            </a:extLst>
          </p:cNvPr>
          <p:cNvSpPr txBox="1"/>
          <p:nvPr/>
        </p:nvSpPr>
        <p:spPr>
          <a:xfrm>
            <a:off x="8239065" y="5772498"/>
            <a:ext cx="820187" cy="738664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签约作者收入抽成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D14BC21-C1D7-4691-9FCC-1B92D8023737}"/>
              </a:ext>
            </a:extLst>
          </p:cNvPr>
          <p:cNvSpPr txBox="1"/>
          <p:nvPr/>
        </p:nvSpPr>
        <p:spPr>
          <a:xfrm>
            <a:off x="5128915" y="3233073"/>
            <a:ext cx="1141449" cy="46166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200" dirty="0"/>
              <a:t>不再孤单无聊的阅读体验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B55398C-60DD-4DAA-B569-82A88CC1AF4E}"/>
              </a:ext>
            </a:extLst>
          </p:cNvPr>
          <p:cNvSpPr txBox="1"/>
          <p:nvPr/>
        </p:nvSpPr>
        <p:spPr>
          <a:xfrm>
            <a:off x="4907980" y="4632335"/>
            <a:ext cx="1492401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结识志同道合者</a:t>
            </a:r>
          </a:p>
        </p:txBody>
      </p:sp>
      <p:pic>
        <p:nvPicPr>
          <p:cNvPr id="30" name="Picture 2">
            <a:extLst>
              <a:ext uri="{FF2B5EF4-FFF2-40B4-BE49-F238E27FC236}">
                <a16:creationId xmlns:a16="http://schemas.microsoft.com/office/drawing/2014/main" id="{F061213B-BA61-4372-B711-A38CCC3D8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296" y="5625311"/>
            <a:ext cx="505143" cy="505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96CD19B5-3D49-4E9A-9A84-61473C5EE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731" y="1370637"/>
            <a:ext cx="1246000" cy="974550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BBC772F8-1FCC-44CB-922F-F7AC892506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8416" y="4950251"/>
            <a:ext cx="858831" cy="772282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CC2D778C-E8A0-40DA-B857-A99D83EA1D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0217" y="4242310"/>
            <a:ext cx="1145656" cy="244214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A73535DB-01E5-4A07-8DCE-BE3BA61C6D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96923" y="3861493"/>
            <a:ext cx="977950" cy="630249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B6C54DD6-1311-4E11-B9A4-163282B15B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29496" y="550240"/>
            <a:ext cx="1009617" cy="921505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0F9D0134-786B-4E5D-A988-C6F600B1C8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66700" y="1922182"/>
            <a:ext cx="1171769" cy="752031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3E0C13C0-C3DB-4805-A932-1E36F788E5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27664" y="4874727"/>
            <a:ext cx="782055" cy="923330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6B44AFA1-B2CC-4A5A-A8A7-60122B8FA99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27800" y="715252"/>
            <a:ext cx="987939" cy="585357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BEBAF30B-6F07-4340-9E25-CFAFD10C23E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28915" y="2472106"/>
            <a:ext cx="1141449" cy="760966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19EFB26E-3BDC-48A7-B890-F5B82BB90FB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72047" y="4817132"/>
            <a:ext cx="1125837" cy="753945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5C996A49-7F33-4A71-AC91-01C039EE0D3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074894" y="5772498"/>
            <a:ext cx="1218455" cy="742533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CDDF5931-723E-45DD-BF99-3DF9188930E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364314" y="36097"/>
            <a:ext cx="924542" cy="985014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9BEB08A0-86E3-4F61-AF90-F00AF2949E1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211137" y="5799688"/>
            <a:ext cx="1840825" cy="918646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7824FF4B-ED09-490B-B7E5-E5B864ED21E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98875" y="4952873"/>
            <a:ext cx="1547780" cy="984951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7501F928-ABCE-4328-8CE1-22B983A703E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258800" y="155384"/>
            <a:ext cx="868964" cy="706954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E67A791A-7C8E-45BF-AEBD-A3CBD6BF587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250480" y="559483"/>
            <a:ext cx="799925" cy="856836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D632A18B-CAF3-4354-B194-3ABC0901E9A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191391" y="6201411"/>
            <a:ext cx="938106" cy="586639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2B8337D8-351E-41A6-946B-A552434360C5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150554" y="507637"/>
            <a:ext cx="1018416" cy="665473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D8D7B6CF-D765-4AF4-ADF1-F2FECD802C5A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8396528" y="1327099"/>
            <a:ext cx="1325447" cy="850554"/>
          </a:xfrm>
          <a:prstGeom prst="rect">
            <a:avLst/>
          </a:prstGeom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id="{4E79CB49-FC00-4C0D-890C-ACAB0C4ABD2C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316532" y="622033"/>
            <a:ext cx="711594" cy="1038259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E7336B81-33DB-46F5-BF37-8D56D621ADA3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5316532" y="1154288"/>
            <a:ext cx="711594" cy="358387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26135771-3D9C-44C4-9225-D7E8F4DF40D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9790722" y="3282950"/>
            <a:ext cx="1154525" cy="820996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FD7C5443-2B14-4CE0-A9CA-9810D8E696EA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944400" y="3990156"/>
            <a:ext cx="921306" cy="760443"/>
          </a:xfrm>
          <a:prstGeom prst="rect">
            <a:avLst/>
          </a:prstGeom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C36C097A-6BDB-456A-8475-771B2F8A16CC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649343" y="2791869"/>
            <a:ext cx="1463922" cy="535115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B124E38B-B3F4-4ADE-A505-286B381FE0B1}"/>
              </a:ext>
            </a:extLst>
          </p:cNvPr>
          <p:cNvSpPr txBox="1"/>
          <p:nvPr/>
        </p:nvSpPr>
        <p:spPr>
          <a:xfrm>
            <a:off x="7068415" y="5351634"/>
            <a:ext cx="856273" cy="276999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会员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F2CBB7FC-1569-49E4-9D19-0FCDDDA6B236}"/>
              </a:ext>
            </a:extLst>
          </p:cNvPr>
          <p:cNvSpPr txBox="1"/>
          <p:nvPr/>
        </p:nvSpPr>
        <p:spPr>
          <a:xfrm>
            <a:off x="7370642" y="4504164"/>
            <a:ext cx="977950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社交平台</a:t>
            </a:r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10551CA5-856B-474D-BB93-94C52D35F553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874139" y="625102"/>
            <a:ext cx="1528630" cy="323141"/>
          </a:xfrm>
          <a:prstGeom prst="rect">
            <a:avLst/>
          </a:prstGeom>
        </p:spPr>
      </p:pic>
      <p:sp>
        <p:nvSpPr>
          <p:cNvPr id="58" name="文本框 57">
            <a:extLst>
              <a:ext uri="{FF2B5EF4-FFF2-40B4-BE49-F238E27FC236}">
                <a16:creationId xmlns:a16="http://schemas.microsoft.com/office/drawing/2014/main" id="{1FDAC615-1AB0-4FF3-AE0E-059B2DC8C5AE}"/>
              </a:ext>
            </a:extLst>
          </p:cNvPr>
          <p:cNvSpPr txBox="1"/>
          <p:nvPr/>
        </p:nvSpPr>
        <p:spPr>
          <a:xfrm>
            <a:off x="9392311" y="5343847"/>
            <a:ext cx="772358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广告</a:t>
            </a: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7CE314AE-408E-4D36-AC3C-8D3F988F3CAB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4915775" y="3755134"/>
            <a:ext cx="1492400" cy="919607"/>
          </a:xfrm>
          <a:prstGeom prst="rect">
            <a:avLst/>
          </a:prstGeom>
        </p:spPr>
      </p:pic>
      <p:pic>
        <p:nvPicPr>
          <p:cNvPr id="60" name="图片 59">
            <a:extLst>
              <a:ext uri="{FF2B5EF4-FFF2-40B4-BE49-F238E27FC236}">
                <a16:creationId xmlns:a16="http://schemas.microsoft.com/office/drawing/2014/main" id="{9282E14D-1122-4C6E-97AE-2D2756B295C6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2541032" y="2801300"/>
            <a:ext cx="1658121" cy="829061"/>
          </a:xfrm>
          <a:prstGeom prst="rect">
            <a:avLst/>
          </a:prstGeom>
        </p:spPr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4E866431-BEC4-45F8-9DE8-BFA9CD057DD6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8426836" y="2528199"/>
            <a:ext cx="742019" cy="789995"/>
          </a:xfrm>
          <a:prstGeom prst="rect">
            <a:avLst/>
          </a:prstGeom>
        </p:spPr>
      </p:pic>
      <p:pic>
        <p:nvPicPr>
          <p:cNvPr id="62" name="图片 61">
            <a:extLst>
              <a:ext uri="{FF2B5EF4-FFF2-40B4-BE49-F238E27FC236}">
                <a16:creationId xmlns:a16="http://schemas.microsoft.com/office/drawing/2014/main" id="{B1751B15-5576-4EFA-BF76-135075DEC973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8460449" y="3193602"/>
            <a:ext cx="297780" cy="103972"/>
          </a:xfrm>
          <a:prstGeom prst="rect">
            <a:avLst/>
          </a:prstGeom>
        </p:spPr>
      </p:pic>
      <p:pic>
        <p:nvPicPr>
          <p:cNvPr id="63" name="图片 62">
            <a:extLst>
              <a:ext uri="{FF2B5EF4-FFF2-40B4-BE49-F238E27FC236}">
                <a16:creationId xmlns:a16="http://schemas.microsoft.com/office/drawing/2014/main" id="{E68CB323-E7F6-4B9D-8A6A-EE527B9A921B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4289566" y="1470281"/>
            <a:ext cx="774147" cy="1394682"/>
          </a:xfrm>
          <a:prstGeom prst="rect">
            <a:avLst/>
          </a:prstGeom>
        </p:spPr>
      </p:pic>
      <p:pic>
        <p:nvPicPr>
          <p:cNvPr id="64" name="图片 63">
            <a:extLst>
              <a:ext uri="{FF2B5EF4-FFF2-40B4-BE49-F238E27FC236}">
                <a16:creationId xmlns:a16="http://schemas.microsoft.com/office/drawing/2014/main" id="{C0DE0508-A7F8-4FBC-A2E5-0D7E539B0750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8338416" y="3926944"/>
            <a:ext cx="950440" cy="491132"/>
          </a:xfrm>
          <a:prstGeom prst="rect">
            <a:avLst/>
          </a:prstGeom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4DE3BAB6-2A8E-4D39-817F-114035CBE298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2600806" y="573448"/>
            <a:ext cx="486095" cy="2161223"/>
          </a:xfrm>
          <a:prstGeom prst="rect">
            <a:avLst/>
          </a:prstGeom>
        </p:spPr>
      </p:pic>
      <p:sp>
        <p:nvSpPr>
          <p:cNvPr id="66" name="文本框 65">
            <a:extLst>
              <a:ext uri="{FF2B5EF4-FFF2-40B4-BE49-F238E27FC236}">
                <a16:creationId xmlns:a16="http://schemas.microsoft.com/office/drawing/2014/main" id="{712E4DF3-E4BD-4692-97B8-FBC1F4BC99BA}"/>
              </a:ext>
            </a:extLst>
          </p:cNvPr>
          <p:cNvSpPr txBox="1"/>
          <p:nvPr/>
        </p:nvSpPr>
        <p:spPr>
          <a:xfrm>
            <a:off x="874139" y="948243"/>
            <a:ext cx="1513989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出版社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5058ACA6-8968-4162-9D08-CE8D2410EA11}"/>
              </a:ext>
            </a:extLst>
          </p:cNvPr>
          <p:cNvSpPr txBox="1"/>
          <p:nvPr/>
        </p:nvSpPr>
        <p:spPr>
          <a:xfrm>
            <a:off x="647934" y="3318194"/>
            <a:ext cx="1437628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竞争</a:t>
            </a:r>
            <a:r>
              <a:rPr lang="en-US" altLang="zh-CN" sz="1400" dirty="0"/>
              <a:t>app</a:t>
            </a:r>
            <a:endParaRPr lang="zh-CN" altLang="en-US" sz="1400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3545D19D-78F0-4B21-9D8B-17A66A9A2690}"/>
              </a:ext>
            </a:extLst>
          </p:cNvPr>
          <p:cNvSpPr txBox="1"/>
          <p:nvPr/>
        </p:nvSpPr>
        <p:spPr>
          <a:xfrm>
            <a:off x="705141" y="5932252"/>
            <a:ext cx="1527475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平台运维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205E60E7-A09A-4A82-87B0-75B141C316BD}"/>
              </a:ext>
            </a:extLst>
          </p:cNvPr>
          <p:cNvSpPr txBox="1"/>
          <p:nvPr/>
        </p:nvSpPr>
        <p:spPr>
          <a:xfrm>
            <a:off x="6270364" y="3519648"/>
            <a:ext cx="1359854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人人都能创作</a:t>
            </a:r>
          </a:p>
        </p:txBody>
      </p:sp>
      <p:pic>
        <p:nvPicPr>
          <p:cNvPr id="70" name="图片 69">
            <a:extLst>
              <a:ext uri="{FF2B5EF4-FFF2-40B4-BE49-F238E27FC236}">
                <a16:creationId xmlns:a16="http://schemas.microsoft.com/office/drawing/2014/main" id="{EF535CEE-9AAF-4EF8-9B2A-4A4322DBFCC0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6282843" y="2585186"/>
            <a:ext cx="1347326" cy="933942"/>
          </a:xfrm>
          <a:prstGeom prst="rect">
            <a:avLst/>
          </a:prstGeom>
        </p:spPr>
      </p:pic>
      <p:sp>
        <p:nvSpPr>
          <p:cNvPr id="71" name="文本框 70">
            <a:extLst>
              <a:ext uri="{FF2B5EF4-FFF2-40B4-BE49-F238E27FC236}">
                <a16:creationId xmlns:a16="http://schemas.microsoft.com/office/drawing/2014/main" id="{042482A4-6BA4-4AEF-B9B9-D75A05B69E4B}"/>
              </a:ext>
            </a:extLst>
          </p:cNvPr>
          <p:cNvSpPr txBox="1"/>
          <p:nvPr/>
        </p:nvSpPr>
        <p:spPr>
          <a:xfrm rot="18167502">
            <a:off x="7321911" y="2210428"/>
            <a:ext cx="958476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创作激励</a:t>
            </a:r>
          </a:p>
        </p:txBody>
      </p:sp>
      <p:pic>
        <p:nvPicPr>
          <p:cNvPr id="72" name="图片 71">
            <a:extLst>
              <a:ext uri="{FF2B5EF4-FFF2-40B4-BE49-F238E27FC236}">
                <a16:creationId xmlns:a16="http://schemas.microsoft.com/office/drawing/2014/main" id="{E7DCA3CF-BA72-43C0-927A-63900D676893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 rot="18160419">
            <a:off x="6794625" y="1540606"/>
            <a:ext cx="949206" cy="959753"/>
          </a:xfrm>
          <a:prstGeom prst="rect">
            <a:avLst/>
          </a:prstGeom>
        </p:spPr>
      </p:pic>
      <p:pic>
        <p:nvPicPr>
          <p:cNvPr id="73" name="图片 72">
            <a:extLst>
              <a:ext uri="{FF2B5EF4-FFF2-40B4-BE49-F238E27FC236}">
                <a16:creationId xmlns:a16="http://schemas.microsoft.com/office/drawing/2014/main" id="{A5A8DB7E-F95E-4B32-81C5-C1D87E655563}"/>
              </a:ext>
            </a:extLst>
          </p:cNvPr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6533463" y="5860842"/>
            <a:ext cx="833572" cy="72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219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927</Words>
  <Application>Microsoft Office PowerPoint</Application>
  <PresentationFormat>宽屏</PresentationFormat>
  <Paragraphs>132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浦 隽轩</dc:creator>
  <cp:lastModifiedBy>Li WH</cp:lastModifiedBy>
  <cp:revision>66</cp:revision>
  <dcterms:created xsi:type="dcterms:W3CDTF">2020-11-18T06:09:25Z</dcterms:created>
  <dcterms:modified xsi:type="dcterms:W3CDTF">2020-11-22T00:44:41Z</dcterms:modified>
</cp:coreProperties>
</file>

<file path=docProps/thumbnail.jpeg>
</file>